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5" r:id="rId1"/>
  </p:sldMasterIdLst>
  <p:notesMasterIdLst>
    <p:notesMasterId r:id="rId12"/>
  </p:notesMasterIdLst>
  <p:sldIdLst>
    <p:sldId id="256" r:id="rId2"/>
    <p:sldId id="263" r:id="rId3"/>
    <p:sldId id="268" r:id="rId4"/>
    <p:sldId id="269" r:id="rId5"/>
    <p:sldId id="274" r:id="rId6"/>
    <p:sldId id="259" r:id="rId7"/>
    <p:sldId id="271" r:id="rId8"/>
    <p:sldId id="272" r:id="rId9"/>
    <p:sldId id="270" r:id="rId10"/>
    <p:sldId id="27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it Malik" initials="AM" lastIdx="1" clrIdx="0">
    <p:extLst>
      <p:ext uri="{19B8F6BF-5375-455C-9EA6-DF929625EA0E}">
        <p15:presenceInfo xmlns:p15="http://schemas.microsoft.com/office/powerpoint/2012/main" userId="9fee8a001274507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28"/>
    <p:restoredTop sz="94694"/>
  </p:normalViewPr>
  <p:slideViewPr>
    <p:cSldViewPr snapToGrid="0" snapToObjects="1">
      <p:cViewPr varScale="1">
        <p:scale>
          <a:sx n="153" d="100"/>
          <a:sy n="153" d="100"/>
        </p:scale>
        <p:origin x="19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6DADC-60D4-1F47-B25B-DAAE6CCDB94D}" type="datetimeFigureOut">
              <a:rPr lang="en-US" smtClean="0"/>
              <a:t>8/21/19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54C009-DF7D-8E43-B305-2629A1A3AD68}" type="slidenum">
              <a:rPr lang="en-US" smtClean="0"/>
              <a:t>‹#›</a:t>
            </a:fld>
            <a:endParaRPr lang="en-US"/>
          </a:p>
        </p:txBody>
      </p:sp>
    </p:spTree>
    <p:extLst>
      <p:ext uri="{BB962C8B-B14F-4D97-AF65-F5344CB8AC3E}">
        <p14:creationId xmlns:p14="http://schemas.microsoft.com/office/powerpoint/2010/main" val="1885857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8/21/19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486179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464614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387645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511736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32938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759340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1633884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376901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393906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053617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2395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8/21/19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947636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8/21/19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615686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8/21/19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03527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8/21/19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79963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90903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7DE6118-2437-4B30-8E3C-4D2BE6020583}" type="datetimeFigureOut">
              <a:rPr lang="en-US" smtClean="0"/>
              <a:pPr/>
              <a:t>8/21/19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847071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7DE6118-2437-4B30-8E3C-4D2BE6020583}" type="datetimeFigureOut">
              <a:rPr lang="en-US" smtClean="0"/>
              <a:pPr/>
              <a:t>8/21/19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456333947"/>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amitmals/IPED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3AE63-9C7F-064B-B612-005F5FA02B27}"/>
              </a:ext>
            </a:extLst>
          </p:cNvPr>
          <p:cNvSpPr>
            <a:spLocks noGrp="1"/>
          </p:cNvSpPr>
          <p:nvPr>
            <p:ph type="ctrTitle"/>
          </p:nvPr>
        </p:nvSpPr>
        <p:spPr/>
        <p:txBody>
          <a:bodyPr/>
          <a:lstStyle/>
          <a:p>
            <a:r>
              <a:rPr lang="en-US" b="1" dirty="0">
                <a:effectLst/>
              </a:rPr>
              <a:t>schoolpicker</a:t>
            </a:r>
            <a:endParaRPr lang="en-US" dirty="0"/>
          </a:p>
        </p:txBody>
      </p:sp>
      <p:sp>
        <p:nvSpPr>
          <p:cNvPr id="3" name="Subtitle 2">
            <a:extLst>
              <a:ext uri="{FF2B5EF4-FFF2-40B4-BE49-F238E27FC236}">
                <a16:creationId xmlns:a16="http://schemas.microsoft.com/office/drawing/2014/main" id="{CECBB16C-3FBD-C54C-B657-AAC2B16C0DD7}"/>
              </a:ext>
            </a:extLst>
          </p:cNvPr>
          <p:cNvSpPr>
            <a:spLocks noGrp="1"/>
          </p:cNvSpPr>
          <p:nvPr>
            <p:ph type="subTitle" idx="1"/>
          </p:nvPr>
        </p:nvSpPr>
        <p:spPr/>
        <p:txBody>
          <a:bodyPr/>
          <a:lstStyle/>
          <a:p>
            <a:r>
              <a:rPr lang="en-US" dirty="0"/>
              <a:t>Project #2 – UCSD Data Visualization Boot Camp</a:t>
            </a:r>
          </a:p>
        </p:txBody>
      </p:sp>
      <p:sp>
        <p:nvSpPr>
          <p:cNvPr id="4" name="TextBox 3">
            <a:extLst>
              <a:ext uri="{FF2B5EF4-FFF2-40B4-BE49-F238E27FC236}">
                <a16:creationId xmlns:a16="http://schemas.microsoft.com/office/drawing/2014/main" id="{FE6DA6DC-8B3F-4745-A22C-6C9C665CE58E}"/>
              </a:ext>
            </a:extLst>
          </p:cNvPr>
          <p:cNvSpPr txBox="1"/>
          <p:nvPr/>
        </p:nvSpPr>
        <p:spPr>
          <a:xfrm>
            <a:off x="7901609" y="5115656"/>
            <a:ext cx="4373217" cy="1200329"/>
          </a:xfrm>
          <a:prstGeom prst="rect">
            <a:avLst/>
          </a:prstGeom>
          <a:noFill/>
        </p:spPr>
        <p:txBody>
          <a:bodyPr wrap="square" rtlCol="0">
            <a:spAutoFit/>
          </a:bodyPr>
          <a:lstStyle/>
          <a:p>
            <a:r>
              <a:rPr lang="en-US" dirty="0">
                <a:hlinkClick r:id="rId2"/>
              </a:rPr>
              <a:t>https://github.com/amitmals/IPEDS</a:t>
            </a:r>
            <a:endParaRPr lang="en-US" dirty="0"/>
          </a:p>
          <a:p>
            <a:r>
              <a:rPr lang="en-US" dirty="0"/>
              <a:t>Amit Malik		/amitmals</a:t>
            </a:r>
          </a:p>
          <a:p>
            <a:r>
              <a:rPr lang="en-US" dirty="0"/>
              <a:t>Dan Rooney	/13thRooney</a:t>
            </a:r>
          </a:p>
          <a:p>
            <a:r>
              <a:rPr lang="en-US" dirty="0"/>
              <a:t>Manu Shetty	/shettman</a:t>
            </a:r>
          </a:p>
        </p:txBody>
      </p:sp>
      <p:pic>
        <p:nvPicPr>
          <p:cNvPr id="6" name="Picture 5">
            <a:extLst>
              <a:ext uri="{FF2B5EF4-FFF2-40B4-BE49-F238E27FC236}">
                <a16:creationId xmlns:a16="http://schemas.microsoft.com/office/drawing/2014/main" id="{AA7BE392-A3E5-C843-8BB2-8442E3B4D459}"/>
              </a:ext>
            </a:extLst>
          </p:cNvPr>
          <p:cNvPicPr>
            <a:picLocks noChangeAspect="1"/>
          </p:cNvPicPr>
          <p:nvPr/>
        </p:nvPicPr>
        <p:blipFill>
          <a:blip r:embed="rId3"/>
          <a:stretch>
            <a:fillRect/>
          </a:stretch>
        </p:blipFill>
        <p:spPr>
          <a:xfrm>
            <a:off x="7081322" y="5400827"/>
            <a:ext cx="820287" cy="786806"/>
          </a:xfrm>
          <a:prstGeom prst="rect">
            <a:avLst/>
          </a:prstGeom>
        </p:spPr>
      </p:pic>
    </p:spTree>
    <p:extLst>
      <p:ext uri="{BB962C8B-B14F-4D97-AF65-F5344CB8AC3E}">
        <p14:creationId xmlns:p14="http://schemas.microsoft.com/office/powerpoint/2010/main" val="2918029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77A46-A7A8-014C-A071-43936A958F4F}"/>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THank you</a:t>
            </a:r>
          </a:p>
        </p:txBody>
      </p:sp>
      <p:pic>
        <p:nvPicPr>
          <p:cNvPr id="4" name="Content Placeholder 3" descr="A screenshot of a social media post&#10;&#10;Description automatically generated">
            <a:extLst>
              <a:ext uri="{FF2B5EF4-FFF2-40B4-BE49-F238E27FC236}">
                <a16:creationId xmlns:a16="http://schemas.microsoft.com/office/drawing/2014/main" id="{276CD7C3-12CB-6545-8F4F-C87829257512}"/>
              </a:ext>
            </a:extLst>
          </p:cNvPr>
          <p:cNvPicPr>
            <a:picLocks noGrp="1" noChangeAspect="1"/>
          </p:cNvPicPr>
          <p:nvPr>
            <p:ph idx="1"/>
          </p:nvPr>
        </p:nvPicPr>
        <p:blipFill>
          <a:blip r:embed="rId3"/>
          <a:stretch>
            <a:fillRect/>
          </a:stretch>
        </p:blipFill>
        <p:spPr>
          <a:xfrm>
            <a:off x="1158435" y="640080"/>
            <a:ext cx="9870507" cy="3602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57233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CBB35-0F51-5642-832F-EE36F23BFB97}"/>
              </a:ext>
            </a:extLst>
          </p:cNvPr>
          <p:cNvSpPr>
            <a:spLocks noGrp="1"/>
          </p:cNvSpPr>
          <p:nvPr>
            <p:ph type="title"/>
          </p:nvPr>
        </p:nvSpPr>
        <p:spPr>
          <a:xfrm>
            <a:off x="451515" y="1734857"/>
            <a:ext cx="3765483" cy="3388287"/>
          </a:xfrm>
        </p:spPr>
        <p:txBody>
          <a:bodyPr anchor="ctr">
            <a:normAutofit/>
          </a:bodyPr>
          <a:lstStyle/>
          <a:p>
            <a:r>
              <a:rPr lang="en-US" sz="3700" dirty="0"/>
              <a:t>Project details</a:t>
            </a:r>
          </a:p>
        </p:txBody>
      </p:sp>
      <p:sp>
        <p:nvSpPr>
          <p:cNvPr id="8" name="Content Placeholder 2">
            <a:extLst>
              <a:ext uri="{FF2B5EF4-FFF2-40B4-BE49-F238E27FC236}">
                <a16:creationId xmlns:a16="http://schemas.microsoft.com/office/drawing/2014/main" id="{FAC67F93-3524-4C4C-B507-B71E443229D8}"/>
              </a:ext>
            </a:extLst>
          </p:cNvPr>
          <p:cNvSpPr>
            <a:spLocks noGrp="1"/>
          </p:cNvSpPr>
          <p:nvPr>
            <p:ph idx="1"/>
          </p:nvPr>
        </p:nvSpPr>
        <p:spPr>
          <a:xfrm>
            <a:off x="3349487" y="233755"/>
            <a:ext cx="9110299" cy="6390487"/>
          </a:xfrm>
          <a:effectLst/>
        </p:spPr>
        <p:txBody>
          <a:bodyPr>
            <a:normAutofit/>
          </a:bodyPr>
          <a:lstStyle/>
          <a:p>
            <a:pPr fontAlgn="base">
              <a:lnSpc>
                <a:spcPct val="90000"/>
              </a:lnSpc>
            </a:pPr>
            <a:r>
              <a:rPr lang="en-US" dirty="0"/>
              <a:t>Why?</a:t>
            </a:r>
          </a:p>
          <a:p>
            <a:pPr lvl="1" fontAlgn="base">
              <a:lnSpc>
                <a:spcPct val="90000"/>
              </a:lnSpc>
            </a:pPr>
            <a:r>
              <a:rPr lang="en-US" dirty="0"/>
              <a:t>IPEDS data is not easy to navigate and dumps out csv files with no visualizations</a:t>
            </a:r>
          </a:p>
          <a:p>
            <a:pPr lvl="1" fontAlgn="base">
              <a:lnSpc>
                <a:spcPct val="90000"/>
              </a:lnSpc>
            </a:pPr>
            <a:endParaRPr lang="en-US" dirty="0"/>
          </a:p>
          <a:p>
            <a:pPr lvl="1" fontAlgn="base">
              <a:lnSpc>
                <a:spcPct val="90000"/>
              </a:lnSpc>
            </a:pPr>
            <a:endParaRPr lang="en-US" dirty="0"/>
          </a:p>
          <a:p>
            <a:pPr fontAlgn="base">
              <a:lnSpc>
                <a:spcPct val="90000"/>
              </a:lnSpc>
            </a:pPr>
            <a:r>
              <a:rPr lang="en-US" dirty="0"/>
              <a:t>How? - Using our learning from the bootcamp:</a:t>
            </a:r>
          </a:p>
          <a:p>
            <a:pPr lvl="1" fontAlgn="base">
              <a:lnSpc>
                <a:spcPct val="90000"/>
              </a:lnSpc>
            </a:pPr>
            <a:r>
              <a:rPr lang="en-US" dirty="0"/>
              <a:t>Python Flask–powered RESTful API</a:t>
            </a:r>
          </a:p>
          <a:p>
            <a:pPr lvl="1" fontAlgn="base">
              <a:lnSpc>
                <a:spcPct val="90000"/>
              </a:lnSpc>
            </a:pPr>
            <a:r>
              <a:rPr lang="en-US" dirty="0"/>
              <a:t>HTML/CSS</a:t>
            </a:r>
          </a:p>
          <a:p>
            <a:pPr lvl="1" fontAlgn="base">
              <a:lnSpc>
                <a:spcPct val="90000"/>
              </a:lnSpc>
            </a:pPr>
            <a:r>
              <a:rPr lang="en-US" dirty="0"/>
              <a:t>JavaScript</a:t>
            </a:r>
          </a:p>
          <a:p>
            <a:pPr lvl="1" fontAlgn="base">
              <a:lnSpc>
                <a:spcPct val="90000"/>
              </a:lnSpc>
            </a:pPr>
            <a:r>
              <a:rPr lang="en-US" dirty="0"/>
              <a:t>Mongo</a:t>
            </a:r>
          </a:p>
          <a:p>
            <a:pPr lvl="1" fontAlgn="base">
              <a:lnSpc>
                <a:spcPct val="90000"/>
              </a:lnSpc>
            </a:pPr>
            <a:r>
              <a:rPr lang="en-US" i="0" dirty="0"/>
              <a:t>Leaflet</a:t>
            </a:r>
            <a:endParaRPr lang="en-US" dirty="0"/>
          </a:p>
          <a:p>
            <a:pPr lvl="1" fontAlgn="base">
              <a:lnSpc>
                <a:spcPct val="90000"/>
              </a:lnSpc>
            </a:pPr>
            <a:r>
              <a:rPr lang="en-US" i="0" dirty="0" err="1"/>
              <a:t>Plotly</a:t>
            </a:r>
            <a:endParaRPr lang="en-US" i="0" dirty="0"/>
          </a:p>
          <a:p>
            <a:pPr lvl="1" fontAlgn="base">
              <a:lnSpc>
                <a:spcPct val="90000"/>
              </a:lnSpc>
            </a:pPr>
            <a:r>
              <a:rPr lang="en-US" dirty="0"/>
              <a:t>A dashboard page with multiple charts that update from the same data</a:t>
            </a:r>
            <a:endParaRPr lang="en-US" dirty="0">
              <a:solidFill>
                <a:schemeClr val="bg2"/>
              </a:solidFill>
            </a:endParaRPr>
          </a:p>
          <a:p>
            <a:pPr fontAlgn="base">
              <a:lnSpc>
                <a:spcPct val="90000"/>
              </a:lnSpc>
            </a:pPr>
            <a:endParaRPr lang="en-US" sz="1800" dirty="0"/>
          </a:p>
        </p:txBody>
      </p:sp>
      <p:pic>
        <p:nvPicPr>
          <p:cNvPr id="6" name="Picture 5">
            <a:extLst>
              <a:ext uri="{FF2B5EF4-FFF2-40B4-BE49-F238E27FC236}">
                <a16:creationId xmlns:a16="http://schemas.microsoft.com/office/drawing/2014/main" id="{E47E6CA7-6AB7-B849-9292-2E576D2D1D67}"/>
              </a:ext>
            </a:extLst>
          </p:cNvPr>
          <p:cNvPicPr>
            <a:picLocks noChangeAspect="1"/>
          </p:cNvPicPr>
          <p:nvPr/>
        </p:nvPicPr>
        <p:blipFill>
          <a:blip r:embed="rId2"/>
          <a:stretch>
            <a:fillRect/>
          </a:stretch>
        </p:blipFill>
        <p:spPr>
          <a:xfrm>
            <a:off x="9583148" y="1624350"/>
            <a:ext cx="1600674" cy="620024"/>
          </a:xfrm>
          <a:prstGeom prst="rect">
            <a:avLst/>
          </a:prstGeom>
        </p:spPr>
      </p:pic>
      <p:pic>
        <p:nvPicPr>
          <p:cNvPr id="7" name="Picture 6">
            <a:extLst>
              <a:ext uri="{FF2B5EF4-FFF2-40B4-BE49-F238E27FC236}">
                <a16:creationId xmlns:a16="http://schemas.microsoft.com/office/drawing/2014/main" id="{29818504-C27E-DC42-AB32-FB123ACF28AB}"/>
              </a:ext>
            </a:extLst>
          </p:cNvPr>
          <p:cNvPicPr>
            <a:picLocks noChangeAspect="1"/>
          </p:cNvPicPr>
          <p:nvPr/>
        </p:nvPicPr>
        <p:blipFill>
          <a:blip r:embed="rId3"/>
          <a:stretch>
            <a:fillRect/>
          </a:stretch>
        </p:blipFill>
        <p:spPr>
          <a:xfrm>
            <a:off x="10070960" y="2104497"/>
            <a:ext cx="1600674" cy="474508"/>
          </a:xfrm>
          <a:prstGeom prst="rect">
            <a:avLst/>
          </a:prstGeom>
        </p:spPr>
      </p:pic>
    </p:spTree>
    <p:extLst>
      <p:ext uri="{BB962C8B-B14F-4D97-AF65-F5344CB8AC3E}">
        <p14:creationId xmlns:p14="http://schemas.microsoft.com/office/powerpoint/2010/main" val="151611716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1F98BA5-74E7-3F47-87FC-6B30949F6537}"/>
              </a:ext>
            </a:extLst>
          </p:cNvPr>
          <p:cNvSpPr/>
          <p:nvPr/>
        </p:nvSpPr>
        <p:spPr>
          <a:xfrm>
            <a:off x="736598" y="169333"/>
            <a:ext cx="10295467" cy="52493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University of California – San Diego</a:t>
            </a:r>
          </a:p>
        </p:txBody>
      </p:sp>
      <p:sp>
        <p:nvSpPr>
          <p:cNvPr id="5" name="Rectangle 4">
            <a:extLst>
              <a:ext uri="{FF2B5EF4-FFF2-40B4-BE49-F238E27FC236}">
                <a16:creationId xmlns:a16="http://schemas.microsoft.com/office/drawing/2014/main" id="{03E13231-DE56-A14E-9BB5-4187EBE248A8}"/>
              </a:ext>
            </a:extLst>
          </p:cNvPr>
          <p:cNvSpPr/>
          <p:nvPr/>
        </p:nvSpPr>
        <p:spPr>
          <a:xfrm>
            <a:off x="736598" y="897467"/>
            <a:ext cx="2497666" cy="2125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u="sng" dirty="0"/>
              <a:t>Basic info: table</a:t>
            </a:r>
          </a:p>
          <a:p>
            <a:r>
              <a:rPr lang="en-US" sz="800" dirty="0"/>
              <a:t>Name: </a:t>
            </a:r>
            <a:r>
              <a:rPr lang="en-US" sz="800" dirty="0" err="1"/>
              <a:t>school.name</a:t>
            </a:r>
            <a:endParaRPr lang="en-US" sz="800" dirty="0"/>
          </a:p>
          <a:p>
            <a:r>
              <a:rPr lang="en-US" sz="800" dirty="0"/>
              <a:t>Unit ID: </a:t>
            </a:r>
            <a:r>
              <a:rPr lang="en-US" sz="800" dirty="0" err="1"/>
              <a:t>root.id</a:t>
            </a:r>
            <a:endParaRPr lang="en-US" sz="800" dirty="0"/>
          </a:p>
          <a:p>
            <a:r>
              <a:rPr lang="en-US" sz="800" dirty="0"/>
              <a:t>City: </a:t>
            </a:r>
            <a:r>
              <a:rPr lang="en-US" sz="800" dirty="0" err="1"/>
              <a:t>school.city</a:t>
            </a:r>
            <a:endParaRPr lang="en-US" sz="800" dirty="0"/>
          </a:p>
          <a:p>
            <a:r>
              <a:rPr lang="en-US" sz="800" dirty="0"/>
              <a:t>State: </a:t>
            </a:r>
            <a:r>
              <a:rPr lang="en-US" sz="800" dirty="0" err="1"/>
              <a:t>school.state</a:t>
            </a:r>
            <a:endParaRPr lang="en-US" sz="800" dirty="0"/>
          </a:p>
          <a:p>
            <a:r>
              <a:rPr lang="en-US" sz="800" dirty="0" err="1"/>
              <a:t>Zipcode</a:t>
            </a:r>
            <a:r>
              <a:rPr lang="en-US" sz="800" dirty="0"/>
              <a:t>: </a:t>
            </a:r>
            <a:r>
              <a:rPr lang="en-US" sz="800" dirty="0" err="1"/>
              <a:t>school.zip</a:t>
            </a:r>
            <a:endParaRPr lang="en-US" sz="800" dirty="0"/>
          </a:p>
          <a:p>
            <a:r>
              <a:rPr lang="en-US" sz="800" dirty="0"/>
              <a:t>No of students: </a:t>
            </a:r>
            <a:r>
              <a:rPr lang="en-US" sz="800" dirty="0" err="1"/>
              <a:t>student.size</a:t>
            </a:r>
            <a:endParaRPr lang="en-US" sz="800" dirty="0"/>
          </a:p>
          <a:p>
            <a:r>
              <a:rPr lang="en-US" sz="800" dirty="0"/>
              <a:t>URL: </a:t>
            </a:r>
            <a:r>
              <a:rPr lang="en-US" sz="800" dirty="0" err="1"/>
              <a:t>school.school_url</a:t>
            </a:r>
            <a:endParaRPr lang="en-US" sz="800" dirty="0"/>
          </a:p>
          <a:p>
            <a:r>
              <a:rPr lang="en-US" sz="800" dirty="0"/>
              <a:t>Degree of Urbanization: school. </a:t>
            </a:r>
            <a:r>
              <a:rPr lang="en-US" sz="800" dirty="0" err="1"/>
              <a:t>degree_urbanization</a:t>
            </a:r>
            <a:endParaRPr lang="en-US" sz="800" dirty="0"/>
          </a:p>
          <a:p>
            <a:r>
              <a:rPr lang="en-US" sz="800" dirty="0"/>
              <a:t>Year: </a:t>
            </a:r>
            <a:r>
              <a:rPr lang="en-US" sz="800" dirty="0" err="1"/>
              <a:t>school.institutional_characteristics.level</a:t>
            </a:r>
            <a:endParaRPr lang="en-US" sz="800" dirty="0"/>
          </a:p>
          <a:p>
            <a:r>
              <a:rPr lang="en-US" sz="800" dirty="0"/>
              <a:t>Online: </a:t>
            </a:r>
            <a:r>
              <a:rPr lang="en-US" sz="800" dirty="0" err="1"/>
              <a:t>school.online_only</a:t>
            </a:r>
            <a:endParaRPr lang="en-US" sz="800" dirty="0"/>
          </a:p>
        </p:txBody>
      </p:sp>
      <p:sp>
        <p:nvSpPr>
          <p:cNvPr id="7" name="Rectangle 6">
            <a:extLst>
              <a:ext uri="{FF2B5EF4-FFF2-40B4-BE49-F238E27FC236}">
                <a16:creationId xmlns:a16="http://schemas.microsoft.com/office/drawing/2014/main" id="{75301B68-AF85-214C-B869-42CD71D9B8D5}"/>
              </a:ext>
            </a:extLst>
          </p:cNvPr>
          <p:cNvSpPr/>
          <p:nvPr/>
        </p:nvSpPr>
        <p:spPr>
          <a:xfrm>
            <a:off x="3335865" y="897467"/>
            <a:ext cx="2497666" cy="2125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u="sng" dirty="0"/>
              <a:t>Admissions:</a:t>
            </a:r>
          </a:p>
          <a:p>
            <a:r>
              <a:rPr lang="en-US" sz="800" dirty="0"/>
              <a:t>Overall rate: </a:t>
            </a:r>
            <a:r>
              <a:rPr lang="en-US" sz="800" dirty="0" err="1"/>
              <a:t>admissions_rate.overal</a:t>
            </a:r>
            <a:r>
              <a:rPr lang="en-US" sz="1200" dirty="0" err="1"/>
              <a:t>l</a:t>
            </a:r>
            <a:endParaRPr lang="en-US" sz="1200" dirty="0"/>
          </a:p>
          <a:p>
            <a:endParaRPr lang="en-US" sz="1200" dirty="0"/>
          </a:p>
          <a:p>
            <a:r>
              <a:rPr lang="en-US" sz="1200" u="sng" dirty="0"/>
              <a:t>SAT/ACT Scores: </a:t>
            </a:r>
            <a:r>
              <a:rPr lang="en-US" sz="1200" u="sng" dirty="0" err="1"/>
              <a:t>plotly</a:t>
            </a:r>
            <a:r>
              <a:rPr lang="en-US" sz="1200" u="sng" dirty="0"/>
              <a:t>: bar</a:t>
            </a:r>
          </a:p>
          <a:p>
            <a:endParaRPr lang="en-US" sz="1200" u="sng" dirty="0"/>
          </a:p>
          <a:p>
            <a:endParaRPr lang="en-US" sz="1200" u="sng" dirty="0"/>
          </a:p>
          <a:p>
            <a:endParaRPr lang="en-US" sz="1200" u="sng" dirty="0"/>
          </a:p>
          <a:p>
            <a:endParaRPr lang="en-US" sz="1200" u="sng" dirty="0"/>
          </a:p>
          <a:p>
            <a:endParaRPr lang="en-US" sz="1200" dirty="0"/>
          </a:p>
          <a:p>
            <a:endParaRPr lang="en-US" sz="1200" dirty="0"/>
          </a:p>
        </p:txBody>
      </p:sp>
      <p:sp>
        <p:nvSpPr>
          <p:cNvPr id="8" name="Rectangle 7">
            <a:extLst>
              <a:ext uri="{FF2B5EF4-FFF2-40B4-BE49-F238E27FC236}">
                <a16:creationId xmlns:a16="http://schemas.microsoft.com/office/drawing/2014/main" id="{B142B913-068E-4E4F-B309-1795E4F1A8DE}"/>
              </a:ext>
            </a:extLst>
          </p:cNvPr>
          <p:cNvSpPr/>
          <p:nvPr/>
        </p:nvSpPr>
        <p:spPr>
          <a:xfrm>
            <a:off x="5935134" y="897467"/>
            <a:ext cx="2497666" cy="2125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u="sng" dirty="0"/>
              <a:t>Graduation </a:t>
            </a:r>
            <a:r>
              <a:rPr lang="en-US" sz="1200" u="sng" dirty="0" err="1"/>
              <a:t>rate:Bar</a:t>
            </a:r>
            <a:r>
              <a:rPr lang="en-US" sz="1200" u="sng" dirty="0"/>
              <a:t> Graph: </a:t>
            </a:r>
            <a:r>
              <a:rPr lang="en-US" sz="1200" u="sng" dirty="0" err="1"/>
              <a:t>plotly</a:t>
            </a:r>
            <a:endParaRPr lang="en-US" sz="1200" u="sng" dirty="0"/>
          </a:p>
          <a:p>
            <a:endParaRPr lang="en-US" sz="1200" u="sng" dirty="0"/>
          </a:p>
          <a:p>
            <a:r>
              <a:rPr lang="en-US" sz="1200" dirty="0"/>
              <a:t>Graduation rate: completion. completion_rate_4yr_150nt</a:t>
            </a:r>
          </a:p>
        </p:txBody>
      </p:sp>
      <p:sp>
        <p:nvSpPr>
          <p:cNvPr id="9" name="Rectangle 8">
            <a:extLst>
              <a:ext uri="{FF2B5EF4-FFF2-40B4-BE49-F238E27FC236}">
                <a16:creationId xmlns:a16="http://schemas.microsoft.com/office/drawing/2014/main" id="{FEAA814A-7566-1241-9E8B-C4F4CEA7F2B4}"/>
              </a:ext>
            </a:extLst>
          </p:cNvPr>
          <p:cNvSpPr/>
          <p:nvPr/>
        </p:nvSpPr>
        <p:spPr>
          <a:xfrm>
            <a:off x="8534401" y="897467"/>
            <a:ext cx="2497666" cy="2125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u="sng" dirty="0"/>
              <a:t>Demographic data: Pie chart-</a:t>
            </a:r>
            <a:r>
              <a:rPr lang="en-US" sz="800" u="sng" dirty="0" err="1"/>
              <a:t>Plotly</a:t>
            </a:r>
            <a:endParaRPr lang="en-US" sz="800" u="sng" dirty="0"/>
          </a:p>
          <a:p>
            <a:r>
              <a:rPr lang="en-US" sz="800" dirty="0"/>
              <a:t>student.</a:t>
            </a:r>
          </a:p>
          <a:p>
            <a:endParaRPr lang="en-US" sz="800" dirty="0"/>
          </a:p>
          <a:p>
            <a:endParaRPr lang="en-US" sz="800" dirty="0"/>
          </a:p>
          <a:p>
            <a:endParaRPr lang="en-US" sz="800" dirty="0"/>
          </a:p>
          <a:p>
            <a:endParaRPr lang="en-US" sz="800" dirty="0"/>
          </a:p>
          <a:p>
            <a:endParaRPr lang="en-US" sz="800" dirty="0"/>
          </a:p>
          <a:p>
            <a:endParaRPr lang="en-US" sz="800" dirty="0"/>
          </a:p>
          <a:p>
            <a:endParaRPr lang="en-US" sz="800" dirty="0"/>
          </a:p>
          <a:p>
            <a:endParaRPr lang="en-US" sz="800" dirty="0"/>
          </a:p>
          <a:p>
            <a:endParaRPr lang="en-US" sz="800" dirty="0"/>
          </a:p>
          <a:p>
            <a:endParaRPr lang="en-US" sz="800" dirty="0"/>
          </a:p>
          <a:p>
            <a:endParaRPr lang="en-US" sz="800" dirty="0"/>
          </a:p>
          <a:p>
            <a:endParaRPr lang="en-US" sz="800" dirty="0"/>
          </a:p>
        </p:txBody>
      </p:sp>
      <p:sp>
        <p:nvSpPr>
          <p:cNvPr id="10" name="Rectangle 9">
            <a:extLst>
              <a:ext uri="{FF2B5EF4-FFF2-40B4-BE49-F238E27FC236}">
                <a16:creationId xmlns:a16="http://schemas.microsoft.com/office/drawing/2014/main" id="{3A7F5EC1-F164-E541-8590-975A5962E56A}"/>
              </a:ext>
            </a:extLst>
          </p:cNvPr>
          <p:cNvSpPr/>
          <p:nvPr/>
        </p:nvSpPr>
        <p:spPr>
          <a:xfrm>
            <a:off x="736598" y="3285067"/>
            <a:ext cx="2497666" cy="2125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u="sng" dirty="0"/>
              <a:t>Map: leaflet </a:t>
            </a:r>
          </a:p>
          <a:p>
            <a:r>
              <a:rPr lang="en-US" sz="1200" dirty="0"/>
              <a:t>Lat: </a:t>
            </a:r>
            <a:r>
              <a:rPr lang="en-US" sz="1200" dirty="0" err="1"/>
              <a:t>root.location.lat</a:t>
            </a:r>
            <a:endParaRPr lang="en-US" sz="1200" dirty="0"/>
          </a:p>
          <a:p>
            <a:r>
              <a:rPr lang="en-US" sz="1200" dirty="0"/>
              <a:t>Long: </a:t>
            </a:r>
            <a:r>
              <a:rPr lang="en-US" sz="1200" dirty="0" err="1"/>
              <a:t>root.location.lon</a:t>
            </a:r>
            <a:endParaRPr lang="en-US" sz="1200" dirty="0"/>
          </a:p>
        </p:txBody>
      </p:sp>
      <p:sp>
        <p:nvSpPr>
          <p:cNvPr id="11" name="Rectangle 10">
            <a:extLst>
              <a:ext uri="{FF2B5EF4-FFF2-40B4-BE49-F238E27FC236}">
                <a16:creationId xmlns:a16="http://schemas.microsoft.com/office/drawing/2014/main" id="{293AC570-B15F-ED45-A27B-4F207DBB2BC0}"/>
              </a:ext>
            </a:extLst>
          </p:cNvPr>
          <p:cNvSpPr/>
          <p:nvPr/>
        </p:nvSpPr>
        <p:spPr>
          <a:xfrm>
            <a:off x="3335865" y="3285067"/>
            <a:ext cx="2497666" cy="2125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u="sng" dirty="0" err="1"/>
              <a:t>Cost:plotly</a:t>
            </a:r>
            <a:r>
              <a:rPr lang="en-US" sz="1200" u="sng" dirty="0"/>
              <a:t>: line &lt;</a:t>
            </a:r>
            <a:r>
              <a:rPr lang="en-US" sz="1200" u="sng" dirty="0" err="1"/>
              <a:t>yr</a:t>
            </a:r>
            <a:r>
              <a:rPr lang="en-US" sz="1200" u="sng" dirty="0"/>
              <a:t> over </a:t>
            </a:r>
            <a:r>
              <a:rPr lang="en-US" sz="1200" u="sng" dirty="0" err="1"/>
              <a:t>yr</a:t>
            </a:r>
            <a:r>
              <a:rPr lang="en-US" sz="1200" u="sng" dirty="0"/>
              <a:t>&gt;</a:t>
            </a:r>
            <a:endParaRPr lang="en-US" sz="1200" dirty="0"/>
          </a:p>
          <a:p>
            <a:endParaRPr lang="en-US" sz="1200" dirty="0"/>
          </a:p>
        </p:txBody>
      </p:sp>
      <p:sp>
        <p:nvSpPr>
          <p:cNvPr id="12" name="Rectangle 11">
            <a:extLst>
              <a:ext uri="{FF2B5EF4-FFF2-40B4-BE49-F238E27FC236}">
                <a16:creationId xmlns:a16="http://schemas.microsoft.com/office/drawing/2014/main" id="{1C3B0566-2E95-BA41-90C2-20A1B3DA6E0F}"/>
              </a:ext>
            </a:extLst>
          </p:cNvPr>
          <p:cNvSpPr/>
          <p:nvPr/>
        </p:nvSpPr>
        <p:spPr>
          <a:xfrm>
            <a:off x="5935134" y="3285067"/>
            <a:ext cx="2497666" cy="2125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u="sng" dirty="0"/>
              <a:t>Salary:</a:t>
            </a:r>
          </a:p>
          <a:p>
            <a:endParaRPr lang="en-US" sz="1200" dirty="0"/>
          </a:p>
          <a:p>
            <a:r>
              <a:rPr lang="en-US" sz="1200" dirty="0"/>
              <a:t>Earnings. 10</a:t>
            </a:r>
          </a:p>
        </p:txBody>
      </p:sp>
      <p:sp>
        <p:nvSpPr>
          <p:cNvPr id="13" name="Rectangle 12">
            <a:extLst>
              <a:ext uri="{FF2B5EF4-FFF2-40B4-BE49-F238E27FC236}">
                <a16:creationId xmlns:a16="http://schemas.microsoft.com/office/drawing/2014/main" id="{56B7971D-0A1F-C448-A6A5-8C09A0749D8E}"/>
              </a:ext>
            </a:extLst>
          </p:cNvPr>
          <p:cNvSpPr/>
          <p:nvPr/>
        </p:nvSpPr>
        <p:spPr>
          <a:xfrm>
            <a:off x="8534401" y="3285067"/>
            <a:ext cx="2497666" cy="2125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u="sng" dirty="0"/>
              <a:t>Most Popular Courses: table</a:t>
            </a:r>
          </a:p>
          <a:p>
            <a:endParaRPr lang="en-US" sz="1200" u="sng" dirty="0"/>
          </a:p>
          <a:p>
            <a:r>
              <a:rPr lang="en-US" sz="1200" dirty="0"/>
              <a:t>academics.</a:t>
            </a:r>
          </a:p>
          <a:p>
            <a:r>
              <a:rPr lang="en-US" sz="1200" dirty="0"/>
              <a:t>&lt;top5&gt;</a:t>
            </a:r>
          </a:p>
          <a:p>
            <a:endParaRPr lang="en-US" sz="1200" dirty="0"/>
          </a:p>
          <a:p>
            <a:endParaRPr lang="en-US" sz="1200" u="sng" dirty="0"/>
          </a:p>
        </p:txBody>
      </p:sp>
      <p:sp>
        <p:nvSpPr>
          <p:cNvPr id="14" name="Rectangle 13">
            <a:extLst>
              <a:ext uri="{FF2B5EF4-FFF2-40B4-BE49-F238E27FC236}">
                <a16:creationId xmlns:a16="http://schemas.microsoft.com/office/drawing/2014/main" id="{3BC082B6-BBFF-B043-AA18-4952AD5D5610}"/>
              </a:ext>
            </a:extLst>
          </p:cNvPr>
          <p:cNvSpPr/>
          <p:nvPr/>
        </p:nvSpPr>
        <p:spPr>
          <a:xfrm>
            <a:off x="736599" y="5799666"/>
            <a:ext cx="10295467" cy="52493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Footer</a:t>
            </a:r>
          </a:p>
        </p:txBody>
      </p:sp>
      <p:pic>
        <p:nvPicPr>
          <p:cNvPr id="6" name="Picture 5">
            <a:extLst>
              <a:ext uri="{FF2B5EF4-FFF2-40B4-BE49-F238E27FC236}">
                <a16:creationId xmlns:a16="http://schemas.microsoft.com/office/drawing/2014/main" id="{77253D34-45D4-B241-98E2-E73296066DEC}"/>
              </a:ext>
            </a:extLst>
          </p:cNvPr>
          <p:cNvPicPr>
            <a:picLocks noChangeAspect="1"/>
          </p:cNvPicPr>
          <p:nvPr/>
        </p:nvPicPr>
        <p:blipFill>
          <a:blip r:embed="rId2"/>
          <a:stretch>
            <a:fillRect/>
          </a:stretch>
        </p:blipFill>
        <p:spPr>
          <a:xfrm>
            <a:off x="8534401" y="1784003"/>
            <a:ext cx="2464806" cy="1043864"/>
          </a:xfrm>
          <a:prstGeom prst="rect">
            <a:avLst/>
          </a:prstGeom>
        </p:spPr>
      </p:pic>
      <p:pic>
        <p:nvPicPr>
          <p:cNvPr id="15" name="Picture 14">
            <a:extLst>
              <a:ext uri="{FF2B5EF4-FFF2-40B4-BE49-F238E27FC236}">
                <a16:creationId xmlns:a16="http://schemas.microsoft.com/office/drawing/2014/main" id="{747A4FA6-8972-9342-B4DF-1B88E2446B95}"/>
              </a:ext>
            </a:extLst>
          </p:cNvPr>
          <p:cNvPicPr>
            <a:picLocks noChangeAspect="1"/>
          </p:cNvPicPr>
          <p:nvPr/>
        </p:nvPicPr>
        <p:blipFill>
          <a:blip r:embed="rId3"/>
          <a:stretch>
            <a:fillRect/>
          </a:stretch>
        </p:blipFill>
        <p:spPr>
          <a:xfrm>
            <a:off x="6023343" y="2462892"/>
            <a:ext cx="2250114" cy="750037"/>
          </a:xfrm>
          <a:prstGeom prst="rect">
            <a:avLst/>
          </a:prstGeom>
        </p:spPr>
      </p:pic>
      <p:pic>
        <p:nvPicPr>
          <p:cNvPr id="17" name="Picture 16">
            <a:extLst>
              <a:ext uri="{FF2B5EF4-FFF2-40B4-BE49-F238E27FC236}">
                <a16:creationId xmlns:a16="http://schemas.microsoft.com/office/drawing/2014/main" id="{5D6664B3-5E8C-2340-8163-D28D5D1154C4}"/>
              </a:ext>
            </a:extLst>
          </p:cNvPr>
          <p:cNvPicPr>
            <a:picLocks noChangeAspect="1"/>
          </p:cNvPicPr>
          <p:nvPr/>
        </p:nvPicPr>
        <p:blipFill>
          <a:blip r:embed="rId4"/>
          <a:stretch>
            <a:fillRect/>
          </a:stretch>
        </p:blipFill>
        <p:spPr>
          <a:xfrm>
            <a:off x="3335865" y="4910666"/>
            <a:ext cx="2494267" cy="435507"/>
          </a:xfrm>
          <a:prstGeom prst="rect">
            <a:avLst/>
          </a:prstGeom>
        </p:spPr>
      </p:pic>
      <p:pic>
        <p:nvPicPr>
          <p:cNvPr id="18" name="Picture 17">
            <a:extLst>
              <a:ext uri="{FF2B5EF4-FFF2-40B4-BE49-F238E27FC236}">
                <a16:creationId xmlns:a16="http://schemas.microsoft.com/office/drawing/2014/main" id="{EE81DF1F-BF22-C747-870A-F4C50F6F5FF0}"/>
              </a:ext>
            </a:extLst>
          </p:cNvPr>
          <p:cNvPicPr>
            <a:picLocks noChangeAspect="1"/>
          </p:cNvPicPr>
          <p:nvPr/>
        </p:nvPicPr>
        <p:blipFill>
          <a:blip r:embed="rId5"/>
          <a:stretch>
            <a:fillRect/>
          </a:stretch>
        </p:blipFill>
        <p:spPr>
          <a:xfrm>
            <a:off x="5931733" y="4935478"/>
            <a:ext cx="2433334" cy="165619"/>
          </a:xfrm>
          <a:prstGeom prst="rect">
            <a:avLst/>
          </a:prstGeom>
        </p:spPr>
      </p:pic>
    </p:spTree>
    <p:extLst>
      <p:ext uri="{BB962C8B-B14F-4D97-AF65-F5344CB8AC3E}">
        <p14:creationId xmlns:p14="http://schemas.microsoft.com/office/powerpoint/2010/main" val="3846412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A684174-15E0-2542-B107-B3DB4E82044D}"/>
              </a:ext>
            </a:extLst>
          </p:cNvPr>
          <p:cNvPicPr>
            <a:picLocks noChangeAspect="1"/>
          </p:cNvPicPr>
          <p:nvPr/>
        </p:nvPicPr>
        <p:blipFill>
          <a:blip r:embed="rId2"/>
          <a:stretch>
            <a:fillRect/>
          </a:stretch>
        </p:blipFill>
        <p:spPr>
          <a:xfrm>
            <a:off x="1079439" y="2463823"/>
            <a:ext cx="1795084" cy="991036"/>
          </a:xfrm>
          <a:prstGeom prst="rect">
            <a:avLst/>
          </a:prstGeom>
        </p:spPr>
      </p:pic>
      <p:pic>
        <p:nvPicPr>
          <p:cNvPr id="19" name="Picture 18">
            <a:extLst>
              <a:ext uri="{FF2B5EF4-FFF2-40B4-BE49-F238E27FC236}">
                <a16:creationId xmlns:a16="http://schemas.microsoft.com/office/drawing/2014/main" id="{91952CD0-CD93-0549-98A8-3463C24B1451}"/>
              </a:ext>
            </a:extLst>
          </p:cNvPr>
          <p:cNvPicPr>
            <a:picLocks noChangeAspect="1"/>
          </p:cNvPicPr>
          <p:nvPr/>
        </p:nvPicPr>
        <p:blipFill>
          <a:blip r:embed="rId3"/>
          <a:stretch>
            <a:fillRect/>
          </a:stretch>
        </p:blipFill>
        <p:spPr>
          <a:xfrm>
            <a:off x="7209305" y="2483532"/>
            <a:ext cx="1636199" cy="1890935"/>
          </a:xfrm>
          <a:prstGeom prst="rect">
            <a:avLst/>
          </a:prstGeom>
        </p:spPr>
      </p:pic>
      <p:pic>
        <p:nvPicPr>
          <p:cNvPr id="20" name="Picture 19">
            <a:extLst>
              <a:ext uri="{FF2B5EF4-FFF2-40B4-BE49-F238E27FC236}">
                <a16:creationId xmlns:a16="http://schemas.microsoft.com/office/drawing/2014/main" id="{CF4F01B9-83B7-894D-B7B0-98BA0C23BA90}"/>
              </a:ext>
            </a:extLst>
          </p:cNvPr>
          <p:cNvPicPr>
            <a:picLocks noChangeAspect="1"/>
          </p:cNvPicPr>
          <p:nvPr/>
        </p:nvPicPr>
        <p:blipFill>
          <a:blip r:embed="rId4"/>
          <a:stretch>
            <a:fillRect/>
          </a:stretch>
        </p:blipFill>
        <p:spPr>
          <a:xfrm>
            <a:off x="3122728" y="2463823"/>
            <a:ext cx="1795084" cy="991036"/>
          </a:xfrm>
          <a:prstGeom prst="rect">
            <a:avLst/>
          </a:prstGeom>
        </p:spPr>
      </p:pic>
      <p:pic>
        <p:nvPicPr>
          <p:cNvPr id="21" name="Picture 20">
            <a:extLst>
              <a:ext uri="{FF2B5EF4-FFF2-40B4-BE49-F238E27FC236}">
                <a16:creationId xmlns:a16="http://schemas.microsoft.com/office/drawing/2014/main" id="{4A5A3BEA-32E9-C74B-8378-A9ACEE884792}"/>
              </a:ext>
            </a:extLst>
          </p:cNvPr>
          <p:cNvPicPr>
            <a:picLocks noChangeAspect="1"/>
          </p:cNvPicPr>
          <p:nvPr/>
        </p:nvPicPr>
        <p:blipFill>
          <a:blip r:embed="rId5"/>
          <a:stretch>
            <a:fillRect/>
          </a:stretch>
        </p:blipFill>
        <p:spPr>
          <a:xfrm>
            <a:off x="5166017" y="2463823"/>
            <a:ext cx="1795084" cy="1011192"/>
          </a:xfrm>
          <a:prstGeom prst="rect">
            <a:avLst/>
          </a:prstGeom>
        </p:spPr>
      </p:pic>
      <p:pic>
        <p:nvPicPr>
          <p:cNvPr id="22" name="Picture 21">
            <a:extLst>
              <a:ext uri="{FF2B5EF4-FFF2-40B4-BE49-F238E27FC236}">
                <a16:creationId xmlns:a16="http://schemas.microsoft.com/office/drawing/2014/main" id="{F5CB56FB-0854-A148-BEE2-7B9862AA1822}"/>
              </a:ext>
            </a:extLst>
          </p:cNvPr>
          <p:cNvPicPr>
            <a:picLocks noChangeAspect="1"/>
          </p:cNvPicPr>
          <p:nvPr/>
        </p:nvPicPr>
        <p:blipFill>
          <a:blip r:embed="rId6"/>
          <a:stretch>
            <a:fillRect/>
          </a:stretch>
        </p:blipFill>
        <p:spPr>
          <a:xfrm>
            <a:off x="8956699" y="2483532"/>
            <a:ext cx="1839481" cy="1890935"/>
          </a:xfrm>
          <a:prstGeom prst="rect">
            <a:avLst/>
          </a:prstGeom>
        </p:spPr>
      </p:pic>
      <p:pic>
        <p:nvPicPr>
          <p:cNvPr id="23" name="Picture 22">
            <a:extLst>
              <a:ext uri="{FF2B5EF4-FFF2-40B4-BE49-F238E27FC236}">
                <a16:creationId xmlns:a16="http://schemas.microsoft.com/office/drawing/2014/main" id="{66156729-7773-0E41-9A57-466A6268DABE}"/>
              </a:ext>
            </a:extLst>
          </p:cNvPr>
          <p:cNvPicPr>
            <a:picLocks noChangeAspect="1"/>
          </p:cNvPicPr>
          <p:nvPr/>
        </p:nvPicPr>
        <p:blipFill>
          <a:blip r:embed="rId7"/>
          <a:stretch>
            <a:fillRect/>
          </a:stretch>
        </p:blipFill>
        <p:spPr>
          <a:xfrm>
            <a:off x="5187583" y="3671734"/>
            <a:ext cx="1751952" cy="702733"/>
          </a:xfrm>
          <a:prstGeom prst="rect">
            <a:avLst/>
          </a:prstGeom>
        </p:spPr>
      </p:pic>
      <p:pic>
        <p:nvPicPr>
          <p:cNvPr id="24" name="Picture 23">
            <a:extLst>
              <a:ext uri="{FF2B5EF4-FFF2-40B4-BE49-F238E27FC236}">
                <a16:creationId xmlns:a16="http://schemas.microsoft.com/office/drawing/2014/main" id="{488B56D2-E133-3642-A5FE-5EBE59C7BB8E}"/>
              </a:ext>
            </a:extLst>
          </p:cNvPr>
          <p:cNvPicPr>
            <a:picLocks noChangeAspect="1"/>
          </p:cNvPicPr>
          <p:nvPr/>
        </p:nvPicPr>
        <p:blipFill>
          <a:blip r:embed="rId8"/>
          <a:stretch>
            <a:fillRect/>
          </a:stretch>
        </p:blipFill>
        <p:spPr>
          <a:xfrm>
            <a:off x="3144294" y="3671734"/>
            <a:ext cx="1773518" cy="736691"/>
          </a:xfrm>
          <a:prstGeom prst="rect">
            <a:avLst/>
          </a:prstGeom>
        </p:spPr>
      </p:pic>
      <p:pic>
        <p:nvPicPr>
          <p:cNvPr id="25" name="Picture 24">
            <a:extLst>
              <a:ext uri="{FF2B5EF4-FFF2-40B4-BE49-F238E27FC236}">
                <a16:creationId xmlns:a16="http://schemas.microsoft.com/office/drawing/2014/main" id="{F386703F-4D22-B044-A445-9A3BF064C8F2}"/>
              </a:ext>
            </a:extLst>
          </p:cNvPr>
          <p:cNvPicPr>
            <a:picLocks noChangeAspect="1"/>
          </p:cNvPicPr>
          <p:nvPr/>
        </p:nvPicPr>
        <p:blipFill>
          <a:blip r:embed="rId9"/>
          <a:stretch>
            <a:fillRect/>
          </a:stretch>
        </p:blipFill>
        <p:spPr>
          <a:xfrm>
            <a:off x="1101005" y="3671734"/>
            <a:ext cx="1773517" cy="761617"/>
          </a:xfrm>
          <a:prstGeom prst="rect">
            <a:avLst/>
          </a:prstGeom>
        </p:spPr>
      </p:pic>
    </p:spTree>
    <p:extLst>
      <p:ext uri="{BB962C8B-B14F-4D97-AF65-F5344CB8AC3E}">
        <p14:creationId xmlns:p14="http://schemas.microsoft.com/office/powerpoint/2010/main" val="1805345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5F32515-9322-44A5-8C72-4C7BFB461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17F13B-5021-454F-90E5-3AB2383BF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social media post&#10;&#10;Description automatically generated">
            <a:extLst>
              <a:ext uri="{FF2B5EF4-FFF2-40B4-BE49-F238E27FC236}">
                <a16:creationId xmlns:a16="http://schemas.microsoft.com/office/drawing/2014/main" id="{2582B52F-DD22-7549-824B-99F16CABDDE3}"/>
              </a:ext>
            </a:extLst>
          </p:cNvPr>
          <p:cNvPicPr>
            <a:picLocks noChangeAspect="1"/>
          </p:cNvPicPr>
          <p:nvPr/>
        </p:nvPicPr>
        <p:blipFill>
          <a:blip r:embed="rId2"/>
          <a:stretch>
            <a:fillRect/>
          </a:stretch>
        </p:blipFill>
        <p:spPr>
          <a:xfrm>
            <a:off x="643467" y="1016254"/>
            <a:ext cx="10905066" cy="4825491"/>
          </a:xfrm>
          <a:prstGeom prst="rect">
            <a:avLst/>
          </a:prstGeom>
        </p:spPr>
      </p:pic>
    </p:spTree>
    <p:extLst>
      <p:ext uri="{BB962C8B-B14F-4D97-AF65-F5344CB8AC3E}">
        <p14:creationId xmlns:p14="http://schemas.microsoft.com/office/powerpoint/2010/main" val="805305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CBB35-0F51-5642-832F-EE36F23BFB97}"/>
              </a:ext>
            </a:extLst>
          </p:cNvPr>
          <p:cNvSpPr>
            <a:spLocks noGrp="1"/>
          </p:cNvSpPr>
          <p:nvPr>
            <p:ph type="title"/>
          </p:nvPr>
        </p:nvSpPr>
        <p:spPr>
          <a:xfrm>
            <a:off x="451515" y="289076"/>
            <a:ext cx="4269572" cy="5912941"/>
          </a:xfrm>
        </p:spPr>
        <p:txBody>
          <a:bodyPr anchor="ctr">
            <a:normAutofit/>
          </a:bodyPr>
          <a:lstStyle/>
          <a:p>
            <a:pPr fontAlgn="base">
              <a:lnSpc>
                <a:spcPct val="90000"/>
              </a:lnSpc>
            </a:pPr>
            <a:r>
              <a:rPr lang="en-US" sz="3700" dirty="0"/>
              <a:t>Datasets</a:t>
            </a:r>
            <a:br>
              <a:rPr lang="en-US" sz="3700" dirty="0"/>
            </a:br>
            <a:br>
              <a:rPr lang="en-US" sz="1300" dirty="0"/>
            </a:br>
            <a:br>
              <a:rPr lang="en-US" sz="1300" dirty="0"/>
            </a:br>
            <a:br>
              <a:rPr lang="en-US" sz="1300" dirty="0"/>
            </a:br>
            <a:r>
              <a:rPr lang="en-US" sz="1400" dirty="0"/>
              <a:t>IPEDS</a:t>
            </a:r>
            <a:br>
              <a:rPr lang="en-US" sz="1400" dirty="0"/>
            </a:br>
            <a:br>
              <a:rPr lang="en-US" sz="1400" dirty="0"/>
            </a:br>
            <a:r>
              <a:rPr lang="en-US" sz="1400" dirty="0"/>
              <a:t>NSLDS</a:t>
            </a:r>
            <a:br>
              <a:rPr lang="en-US" sz="1400" dirty="0"/>
            </a:br>
            <a:br>
              <a:rPr lang="en-US" sz="1400" dirty="0"/>
            </a:br>
            <a:r>
              <a:rPr lang="en-US" sz="1400" dirty="0"/>
              <a:t>Department of Treasury</a:t>
            </a:r>
            <a:br>
              <a:rPr lang="en-US" sz="1400" dirty="0"/>
            </a:br>
            <a:br>
              <a:rPr lang="en-US" sz="1400" dirty="0"/>
            </a:br>
            <a:r>
              <a:rPr lang="en-US" sz="1400" dirty="0"/>
              <a:t>Etc.</a:t>
            </a:r>
            <a:br>
              <a:rPr lang="en-US" sz="1400" dirty="0"/>
            </a:br>
            <a:br>
              <a:rPr lang="en-US" sz="1300" dirty="0"/>
            </a:br>
            <a:r>
              <a:rPr lang="en-US" sz="1300" dirty="0">
                <a:effectLst/>
              </a:rPr>
              <a:t>This page provides more details about the robust data set behind the College Scorecard efforts. You can get information on accessing and understanding the API; download the entire dataset spanning nearly 20 years of data and covering multiple sources including IPEDS, NSLDS, and Department of Treasury; or download smaller data sets, including the data provided on the College Scorecard</a:t>
            </a:r>
            <a:endParaRPr lang="en-US" sz="1300" dirty="0"/>
          </a:p>
        </p:txBody>
      </p:sp>
      <p:pic>
        <p:nvPicPr>
          <p:cNvPr id="13" name="Picture 12">
            <a:extLst>
              <a:ext uri="{FF2B5EF4-FFF2-40B4-BE49-F238E27FC236}">
                <a16:creationId xmlns:a16="http://schemas.microsoft.com/office/drawing/2014/main" id="{6375945E-7B2D-C643-BD84-912DBD2F7058}"/>
              </a:ext>
            </a:extLst>
          </p:cNvPr>
          <p:cNvPicPr>
            <a:picLocks noChangeAspect="1"/>
          </p:cNvPicPr>
          <p:nvPr/>
        </p:nvPicPr>
        <p:blipFill>
          <a:blip r:embed="rId2"/>
          <a:stretch>
            <a:fillRect/>
          </a:stretch>
        </p:blipFill>
        <p:spPr>
          <a:xfrm>
            <a:off x="5049771" y="702027"/>
            <a:ext cx="6690714" cy="4834069"/>
          </a:xfrm>
          <a:prstGeom prst="rect">
            <a:avLst/>
          </a:prstGeom>
        </p:spPr>
      </p:pic>
      <p:sp>
        <p:nvSpPr>
          <p:cNvPr id="3" name="TextBox 2">
            <a:extLst>
              <a:ext uri="{FF2B5EF4-FFF2-40B4-BE49-F238E27FC236}">
                <a16:creationId xmlns:a16="http://schemas.microsoft.com/office/drawing/2014/main" id="{FEFD0346-D98F-8744-BB77-962B5388FCD0}"/>
              </a:ext>
            </a:extLst>
          </p:cNvPr>
          <p:cNvSpPr txBox="1"/>
          <p:nvPr/>
        </p:nvSpPr>
        <p:spPr>
          <a:xfrm>
            <a:off x="-1878496" y="110324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053105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B4EDB5-4359-B34C-9CA0-5AAC9099C078}"/>
              </a:ext>
            </a:extLst>
          </p:cNvPr>
          <p:cNvPicPr>
            <a:picLocks noChangeAspect="1"/>
          </p:cNvPicPr>
          <p:nvPr/>
        </p:nvPicPr>
        <p:blipFill>
          <a:blip r:embed="rId2"/>
          <a:stretch>
            <a:fillRect/>
          </a:stretch>
        </p:blipFill>
        <p:spPr>
          <a:xfrm>
            <a:off x="0" y="266007"/>
            <a:ext cx="12192000" cy="685800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D3A34CDD-26D2-5A47-A86E-9E8EF59E931E}"/>
              </a:ext>
            </a:extLst>
          </p:cNvPr>
          <p:cNvPicPr>
            <a:picLocks noChangeAspect="1"/>
          </p:cNvPicPr>
          <p:nvPr/>
        </p:nvPicPr>
        <p:blipFill>
          <a:blip r:embed="rId3"/>
          <a:stretch>
            <a:fillRect/>
          </a:stretch>
        </p:blipFill>
        <p:spPr>
          <a:xfrm>
            <a:off x="2860208" y="0"/>
            <a:ext cx="5656933" cy="6858000"/>
          </a:xfrm>
          <a:prstGeom prst="rect">
            <a:avLst/>
          </a:prstGeom>
        </p:spPr>
      </p:pic>
    </p:spTree>
    <p:extLst>
      <p:ext uri="{BB962C8B-B14F-4D97-AF65-F5344CB8AC3E}">
        <p14:creationId xmlns:p14="http://schemas.microsoft.com/office/powerpoint/2010/main" val="271853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518D0C7B-2FE9-D644-95AB-427A4476CCD3}"/>
              </a:ext>
            </a:extLst>
          </p:cNvPr>
          <p:cNvPicPr>
            <a:picLocks noChangeAspect="1"/>
          </p:cNvPicPr>
          <p:nvPr/>
        </p:nvPicPr>
        <p:blipFill>
          <a:blip r:embed="rId2"/>
          <a:stretch>
            <a:fillRect/>
          </a:stretch>
        </p:blipFill>
        <p:spPr>
          <a:xfrm>
            <a:off x="433098" y="0"/>
            <a:ext cx="5414211" cy="6858000"/>
          </a:xfrm>
          <a:prstGeom prst="rect">
            <a:avLst/>
          </a:prstGeom>
        </p:spPr>
      </p:pic>
      <p:pic>
        <p:nvPicPr>
          <p:cNvPr id="5" name="Picture 4" descr="A close up of text on a black background&#10;&#10;Description automatically generated">
            <a:extLst>
              <a:ext uri="{FF2B5EF4-FFF2-40B4-BE49-F238E27FC236}">
                <a16:creationId xmlns:a16="http://schemas.microsoft.com/office/drawing/2014/main" id="{29E008BB-469D-CE44-B9EB-AA74D9CFB636}"/>
              </a:ext>
            </a:extLst>
          </p:cNvPr>
          <p:cNvPicPr>
            <a:picLocks noChangeAspect="1"/>
          </p:cNvPicPr>
          <p:nvPr/>
        </p:nvPicPr>
        <p:blipFill>
          <a:blip r:embed="rId3"/>
          <a:stretch>
            <a:fillRect/>
          </a:stretch>
        </p:blipFill>
        <p:spPr>
          <a:xfrm>
            <a:off x="6096000" y="0"/>
            <a:ext cx="5450504" cy="6858000"/>
          </a:xfrm>
          <a:prstGeom prst="rect">
            <a:avLst/>
          </a:prstGeom>
        </p:spPr>
      </p:pic>
    </p:spTree>
    <p:extLst>
      <p:ext uri="{BB962C8B-B14F-4D97-AF65-F5344CB8AC3E}">
        <p14:creationId xmlns:p14="http://schemas.microsoft.com/office/powerpoint/2010/main" val="4172277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DCE49E-F712-1D4A-94CD-5A2D3ABDC62F}"/>
              </a:ext>
            </a:extLst>
          </p:cNvPr>
          <p:cNvPicPr>
            <a:picLocks noChangeAspect="1"/>
          </p:cNvPicPr>
          <p:nvPr/>
        </p:nvPicPr>
        <p:blipFill>
          <a:blip r:embed="rId2"/>
          <a:stretch>
            <a:fillRect/>
          </a:stretch>
        </p:blipFill>
        <p:spPr>
          <a:xfrm>
            <a:off x="3391594" y="719038"/>
            <a:ext cx="5856638" cy="5419924"/>
          </a:xfrm>
          <a:prstGeom prst="rect">
            <a:avLst/>
          </a:prstGeom>
        </p:spPr>
      </p:pic>
    </p:spTree>
    <p:extLst>
      <p:ext uri="{BB962C8B-B14F-4D97-AF65-F5344CB8AC3E}">
        <p14:creationId xmlns:p14="http://schemas.microsoft.com/office/powerpoint/2010/main" val="38534746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240</Words>
  <Application>Microsoft Macintosh PowerPoint</Application>
  <PresentationFormat>Widescreen</PresentationFormat>
  <Paragraphs>68</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Century Gothic</vt:lpstr>
      <vt:lpstr>Mesh</vt:lpstr>
      <vt:lpstr>schoolpicker</vt:lpstr>
      <vt:lpstr>Project details</vt:lpstr>
      <vt:lpstr>PowerPoint Presentation</vt:lpstr>
      <vt:lpstr>PowerPoint Presentation</vt:lpstr>
      <vt:lpstr>PowerPoint Presentation</vt:lpstr>
      <vt:lpstr>Datasets    IPEDS  NSLDS  Department of Treasury  Etc.  This page provides more details about the robust data set behind the College Scorecard efforts. You can get information on accessing and understanding the API; download the entire dataset spanning nearly 20 years of data and covering multiple sources including IPEDS, NSLDS, and Department of Treasury; or download smaller data sets, including the data provided on the College Scorecard</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schoolpicker</dc:title>
  <dc:creator>Amit Malik</dc:creator>
  <cp:lastModifiedBy>Amit Malik</cp:lastModifiedBy>
  <cp:revision>1</cp:revision>
  <dcterms:created xsi:type="dcterms:W3CDTF">2019-08-22T02:45:22Z</dcterms:created>
  <dcterms:modified xsi:type="dcterms:W3CDTF">2019-08-22T02:46:15Z</dcterms:modified>
</cp:coreProperties>
</file>